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0" r:id="rId4"/>
  </p:sldMasterIdLst>
  <p:notesMasterIdLst>
    <p:notesMasterId r:id="rId13"/>
  </p:notesMasterIdLst>
  <p:sldIdLst>
    <p:sldId id="256" r:id="rId5"/>
    <p:sldId id="259" r:id="rId6"/>
    <p:sldId id="260" r:id="rId7"/>
    <p:sldId id="258" r:id="rId8"/>
    <p:sldId id="261" r:id="rId9"/>
    <p:sldId id="262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EEE95-D7FE-43F0-B022-731A08D57F88}" v="1" dt="2021-06-20T14:20:21.212"/>
  </p1510:revLst>
</p1510:revInfo>
</file>

<file path=ppt/tableStyles.xml><?xml version="1.0" encoding="utf-8"?>
<a:tblStyleLst xmlns:a="http://schemas.openxmlformats.org/drawingml/2006/main" def="{E0D8DBFD-9A2B-482A-A443-754404407EF8}">
  <a:tblStyle styleId="{E0D8DBFD-9A2B-482A-A443-754404407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B57346-DEF9-49EB-BBFD-8B5FC17ECA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26"/>
  </p:normalViewPr>
  <p:slideViewPr>
    <p:cSldViewPr snapToGrid="0" snapToObjects="1">
      <p:cViewPr varScale="1">
        <p:scale>
          <a:sx n="131" d="100"/>
          <a:sy n="131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893" b="893"/>
          <a:stretch/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t="893" b="893"/>
          <a:stretch/>
        </p:blipFill>
        <p:spPr>
          <a:xfrm>
            <a:off x="5840740" y="3088850"/>
            <a:ext cx="868960" cy="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2908"/>
          <a:stretch/>
        </p:blipFill>
        <p:spPr>
          <a:xfrm>
            <a:off x="4559800" y="0"/>
            <a:ext cx="2083750" cy="14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t="980" b="990"/>
          <a:stretch/>
        </p:blipFill>
        <p:spPr>
          <a:xfrm>
            <a:off x="6498100" y="1154949"/>
            <a:ext cx="868950" cy="85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0045"/>
          <a:stretch/>
        </p:blipFill>
        <p:spPr>
          <a:xfrm>
            <a:off x="8642450" y="2072900"/>
            <a:ext cx="501549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7406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"/>
                <a:ea typeface="Encode Sans Semi Condensed Ligh"/>
                <a:cs typeface="Encode Sans Semi Condensed Ligh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251453" y="1997050"/>
            <a:ext cx="8468266" cy="12790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Tax Treaties during COVID-19 and Beyond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Prof. </a:t>
            </a:r>
            <a:r>
              <a:rPr lang="en-CA" sz="2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Jinyan Li  </a:t>
            </a:r>
            <a:br>
              <a:rPr lang="en-CA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 b="0" dirty="0">
                <a:latin typeface="Calibri" panose="020F0502020204030204" pitchFamily="34" charset="0"/>
                <a:cs typeface="Calibri" panose="020F0502020204030204" pitchFamily="34" charset="0"/>
              </a:rPr>
              <a:t>June 24, 2021, BRITACOM Webinar</a:t>
            </a:r>
            <a:br>
              <a:rPr lang="en-CA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095B-EB3A-458A-BC0B-AA165C47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CD0A-9E3B-4ABA-AEE4-431FDD2E8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99" y="1582772"/>
            <a:ext cx="7976057" cy="2889900"/>
          </a:xfrm>
        </p:spPr>
        <p:txBody>
          <a:bodyPr>
            <a:noAutofit/>
          </a:bodyPr>
          <a:lstStyle/>
          <a:p>
            <a:pPr marL="76200" indent="0">
              <a:buNone/>
            </a:pPr>
            <a:r>
              <a:rPr lang="en-US" dirty="0"/>
              <a:t>1. Tax treaties between China and BRI jurisdictions</a:t>
            </a:r>
          </a:p>
          <a:p>
            <a:pPr marL="76200" indent="0">
              <a:buNone/>
            </a:pPr>
            <a:r>
              <a:rPr lang="en-US" dirty="0"/>
              <a:t>2. COVID-19 and Tax Treaties</a:t>
            </a:r>
          </a:p>
          <a:p>
            <a:pPr marL="76200" indent="0">
              <a:buNone/>
            </a:pPr>
            <a:r>
              <a:rPr lang="en-US" dirty="0"/>
              <a:t>3. Tax Treaties beyond COVID-19</a:t>
            </a:r>
          </a:p>
        </p:txBody>
      </p:sp>
    </p:spTree>
    <p:extLst>
      <p:ext uri="{BB962C8B-B14F-4D97-AF65-F5344CB8AC3E}">
        <p14:creationId xmlns:p14="http://schemas.microsoft.com/office/powerpoint/2010/main" val="164995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2371-FAFB-4643-9CC8-7D428B86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11" y="211016"/>
            <a:ext cx="7926266" cy="408842"/>
          </a:xfrm>
        </p:spPr>
        <p:txBody>
          <a:bodyPr>
            <a:normAutofit fontScale="90000"/>
          </a:bodyPr>
          <a:lstStyle/>
          <a:p>
            <a:r>
              <a:rPr lang="en-US" sz="1500" dirty="0"/>
              <a:t>Tax Treaties between China and BRI Jurisdictions</a:t>
            </a:r>
            <a:br>
              <a:rPr lang="en-US" sz="1500" dirty="0"/>
            </a:br>
            <a:r>
              <a:rPr lang="en-US" sz="1500" dirty="0"/>
              <a:t>(https://green-bri.org/countries-of-the-belt-and-road-initiative-bri/?cookie-state-change=1624041452450;</a:t>
            </a:r>
            <a:br>
              <a:rPr lang="en-US" sz="1500" dirty="0"/>
            </a:br>
            <a:r>
              <a:rPr lang="en-US" sz="1500" dirty="0"/>
              <a:t>http://www.chinatax.gov.cn/chinatax/n810341/n810770/index.html</a:t>
            </a:r>
            <a:endParaRPr lang="en-CA" sz="15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3839CA-8DA6-4597-A96F-045FC805F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357042"/>
              </p:ext>
            </p:extLst>
          </p:nvPr>
        </p:nvGraphicFramePr>
        <p:xfrm>
          <a:off x="751742" y="896815"/>
          <a:ext cx="8084531" cy="339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422">
                  <a:extLst>
                    <a:ext uri="{9D8B030D-6E8A-4147-A177-3AD203B41FA5}">
                      <a16:colId xmlns:a16="http://schemas.microsoft.com/office/drawing/2014/main" val="1412461264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2481445404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496029882"/>
                    </a:ext>
                  </a:extLst>
                </a:gridCol>
                <a:gridCol w="1350761">
                  <a:extLst>
                    <a:ext uri="{9D8B030D-6E8A-4147-A177-3AD203B41FA5}">
                      <a16:colId xmlns:a16="http://schemas.microsoft.com/office/drawing/2014/main" val="521967683"/>
                    </a:ext>
                  </a:extLst>
                </a:gridCol>
                <a:gridCol w="1344082">
                  <a:extLst>
                    <a:ext uri="{9D8B030D-6E8A-4147-A177-3AD203B41FA5}">
                      <a16:colId xmlns:a16="http://schemas.microsoft.com/office/drawing/2014/main" val="3262307859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2553816151"/>
                    </a:ext>
                  </a:extLst>
                </a:gridCol>
              </a:tblGrid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Asia 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Middle East + Africa</a:t>
                      </a:r>
                    </a:p>
                    <a:p>
                      <a:pPr algn="ctr"/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05743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r>
                        <a:rPr lang="en-US" sz="1100" dirty="0" err="1"/>
                        <a:t>Maylaysia</a:t>
                      </a:r>
                      <a:r>
                        <a:rPr lang="en-US" sz="1100" dirty="0"/>
                        <a:t> (85)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Korea (94)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Indonesia (01)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Zambia (90)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Kuwait (89)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Oman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1461945"/>
                  </a:ext>
                </a:extLst>
              </a:tr>
              <a:tr h="522636">
                <a:tc>
                  <a:txBody>
                    <a:bodyPr/>
                    <a:lstStyle/>
                    <a:p>
                      <a:r>
                        <a:rPr lang="en-US" sz="1100" dirty="0"/>
                        <a:t>Singapore (86)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Papua New Guinea (94)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Sri Lanka (03)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Syria (10)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Malta (93/10)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Nigeria (02)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38860"/>
                  </a:ext>
                </a:extLst>
              </a:tr>
              <a:tr h="484049">
                <a:tc>
                  <a:txBody>
                    <a:bodyPr/>
                    <a:lstStyle/>
                    <a:p>
                      <a:r>
                        <a:rPr lang="en-US" sz="1100" dirty="0"/>
                        <a:t>New Zealand (86)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Vietnam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Brunei (04)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Uganda (12)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UAE (93)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Tunisia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0451902"/>
                  </a:ext>
                </a:extLst>
              </a:tr>
              <a:tr h="381732">
                <a:tc>
                  <a:txBody>
                    <a:bodyPr/>
                    <a:lstStyle/>
                    <a:p>
                      <a:r>
                        <a:rPr lang="en-US" sz="1100" dirty="0"/>
                        <a:t>Thailand (86)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Bangladesh (96)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Cambodia (16)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Botswana (12)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</a:t>
                      </a:r>
                      <a:r>
                        <a:rPr lang="en-CA" sz="1100" dirty="0"/>
                        <a:t>Sudan (97)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Iran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5131765"/>
                  </a:ext>
                </a:extLst>
              </a:tr>
              <a:tr h="347558">
                <a:tc>
                  <a:txBody>
                    <a:bodyPr/>
                    <a:lstStyle/>
                    <a:p>
                      <a:r>
                        <a:rPr lang="en-US" sz="1100" dirty="0"/>
                        <a:t> Hong Kong (06)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Laos ( (99)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Macau (03)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Zimbabwe (15)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</a:t>
                      </a:r>
                      <a:r>
                        <a:rPr lang="en-CA" sz="1100" dirty="0"/>
                        <a:t>Egypt (97)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Bahrain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4271349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r>
                        <a:rPr lang="en-US" sz="1100" dirty="0" err="1"/>
                        <a:t>Parkistan</a:t>
                      </a:r>
                      <a:r>
                        <a:rPr lang="en-US" sz="1100" dirty="0"/>
                        <a:t> (89)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Philippines (99)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Kenya (17)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</a:t>
                      </a:r>
                      <a:r>
                        <a:rPr lang="en-CA" sz="1100" dirty="0"/>
                        <a:t>Seychelles (99)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Morocco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495146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r>
                        <a:rPr lang="en-US" sz="1100" dirty="0"/>
                        <a:t>Mongolia (91)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Nepal (01)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Gabon (18)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South Africa (00)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Saudi Arabia (06)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670048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B07A34-6EE7-4DE9-A47B-5F10E4D0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06346"/>
              </p:ext>
            </p:extLst>
          </p:nvPr>
        </p:nvGraphicFramePr>
        <p:xfrm>
          <a:off x="725365" y="4234358"/>
          <a:ext cx="8084532" cy="38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422">
                  <a:extLst>
                    <a:ext uri="{9D8B030D-6E8A-4147-A177-3AD203B41FA5}">
                      <a16:colId xmlns:a16="http://schemas.microsoft.com/office/drawing/2014/main" val="846862976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1560434330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3441615069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579794962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688139497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2892990818"/>
                    </a:ext>
                  </a:extLst>
                </a:gridCol>
              </a:tblGrid>
              <a:tr h="382465">
                <a:tc>
                  <a:txBody>
                    <a:bodyPr/>
                    <a:lstStyle/>
                    <a:p>
                      <a:r>
                        <a:rPr lang="en-US" sz="1100" b="0" dirty="0"/>
                        <a:t> </a:t>
                      </a:r>
                      <a:endParaRPr lang="en-CA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 </a:t>
                      </a:r>
                      <a:endParaRPr lang="en-CA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1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Congo (18)</a:t>
                      </a:r>
                      <a:endParaRPr lang="en-CA" sz="11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 </a:t>
                      </a:r>
                      <a:r>
                        <a:rPr lang="en-CA" sz="1100" b="0" dirty="0"/>
                        <a:t> Algeria (06)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   Ethiopia (09)</a:t>
                      </a:r>
                      <a:endParaRPr lang="en-CA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51013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C6DBF-7E3A-48A6-8D3C-FBEDA6A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26536"/>
              </p:ext>
            </p:extLst>
          </p:nvPr>
        </p:nvGraphicFramePr>
        <p:xfrm>
          <a:off x="725365" y="4616823"/>
          <a:ext cx="8084532" cy="4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422">
                  <a:extLst>
                    <a:ext uri="{9D8B030D-6E8A-4147-A177-3AD203B41FA5}">
                      <a16:colId xmlns:a16="http://schemas.microsoft.com/office/drawing/2014/main" val="1060387891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4176054386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941307048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4174179791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4238749994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4255270091"/>
                    </a:ext>
                  </a:extLst>
                </a:gridCol>
              </a:tblGrid>
              <a:tr h="484414"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Angola (18)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11613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0AC30B-7581-43C1-A743-5A5BDDCF3327}"/>
              </a:ext>
            </a:extLst>
          </p:cNvPr>
          <p:cNvCxnSpPr>
            <a:endCxn id="4" idx="0"/>
          </p:cNvCxnSpPr>
          <p:nvPr/>
        </p:nvCxnSpPr>
        <p:spPr>
          <a:xfrm flipV="1">
            <a:off x="4793742" y="896815"/>
            <a:ext cx="265" cy="454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7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2371-FAFB-4643-9CC8-7D428B86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09930"/>
            <a:ext cx="7200900" cy="408842"/>
          </a:xfrm>
        </p:spPr>
        <p:txBody>
          <a:bodyPr>
            <a:normAutofit/>
          </a:bodyPr>
          <a:lstStyle/>
          <a:p>
            <a:r>
              <a:rPr lang="en-US" sz="1500" dirty="0"/>
              <a:t>1. Overview of Tax Treaties between China and BRI Jurisdictions</a:t>
            </a:r>
            <a:endParaRPr lang="en-CA" sz="15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3839CA-8DA6-4597-A96F-045FC805F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4930" y="918290"/>
          <a:ext cx="8084531" cy="394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422">
                  <a:extLst>
                    <a:ext uri="{9D8B030D-6E8A-4147-A177-3AD203B41FA5}">
                      <a16:colId xmlns:a16="http://schemas.microsoft.com/office/drawing/2014/main" val="1412461264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2481445404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496029882"/>
                    </a:ext>
                  </a:extLst>
                </a:gridCol>
                <a:gridCol w="1393582">
                  <a:extLst>
                    <a:ext uri="{9D8B030D-6E8A-4147-A177-3AD203B41FA5}">
                      <a16:colId xmlns:a16="http://schemas.microsoft.com/office/drawing/2014/main" val="521967683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3262307859"/>
                    </a:ext>
                  </a:extLst>
                </a:gridCol>
                <a:gridCol w="1347422">
                  <a:extLst>
                    <a:ext uri="{9D8B030D-6E8A-4147-A177-3AD203B41FA5}">
                      <a16:colId xmlns:a16="http://schemas.microsoft.com/office/drawing/2014/main" val="2553816151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Europe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Latin America 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05743"/>
                  </a:ext>
                </a:extLst>
              </a:tr>
              <a:tr h="561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Bulgaria (89)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Turkey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Uzbekistan (96)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</a:t>
                      </a:r>
                      <a:endParaRPr lang="en-CA" sz="1100" dirty="0"/>
                    </a:p>
                    <a:p>
                      <a:r>
                        <a:rPr lang="en-CA" sz="1100" dirty="0"/>
                        <a:t>Albania (05)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Brazil (91)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Argentina (18)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1461945"/>
                  </a:ext>
                </a:extLst>
              </a:tr>
              <a:tr h="57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Romania (91/16)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Belarus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Macedonia (97)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Azerbaijian</a:t>
                      </a:r>
                      <a:r>
                        <a:rPr lang="en-US" sz="1100" dirty="0"/>
                        <a:t> (05)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Barbados (00)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738860"/>
                  </a:ext>
                </a:extLst>
              </a:tr>
              <a:tr h="484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Cyprus (90)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Slovenia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Portugal (98)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Georgia (05)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Cuba (01)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04519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Hungary (92)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Ukraine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Estonia (98)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Tajikistan (08)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Trinidad and Tobago (03)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5131765"/>
                  </a:ext>
                </a:extLst>
              </a:tr>
              <a:tr h="665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Luxembourg (94)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Armenia (96)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Moldova (00)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Turkmenistan (09)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Ecuador (13)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4271349"/>
                  </a:ext>
                </a:extLst>
              </a:tr>
              <a:tr h="578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Russia (94/14)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Italy (86/19)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Kazakhstan (01)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Czech (09)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Chile (15)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495146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Croatia (95)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Lithuania (96)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Kyrgyzstan (02)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Serbia and Montenegro</a:t>
                      </a:r>
                      <a:endParaRPr lang="en-CA" sz="11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  <a:endParaRPr lang="en-CA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670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7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8632-75A7-4529-BA59-66E01B86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COVID-19 and Tax Treaties 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3DE8-5264-400B-B999-EB98B71A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89" y="1585857"/>
            <a:ext cx="6373800" cy="2889900"/>
          </a:xfrm>
        </p:spPr>
        <p:txBody>
          <a:bodyPr/>
          <a:lstStyle/>
          <a:p>
            <a:r>
              <a:rPr lang="en-US" sz="2000" dirty="0"/>
              <a:t>Tax treaties are “pre-existing” </a:t>
            </a:r>
          </a:p>
          <a:p>
            <a:r>
              <a:rPr lang="en-US" sz="2000" dirty="0"/>
              <a:t>COVID-19 affecting:</a:t>
            </a:r>
          </a:p>
          <a:p>
            <a:pPr marL="990600" lvl="1" indent="-457200">
              <a:buAutoNum type="alphaLcParenR"/>
            </a:pPr>
            <a:r>
              <a:rPr lang="en-US" sz="2000" dirty="0"/>
              <a:t>Application of rules on distribution of taxing rights (source or residence)</a:t>
            </a:r>
          </a:p>
          <a:p>
            <a:pPr marL="990600" lvl="1" indent="-457200">
              <a:buAutoNum type="alphaLcParenR"/>
            </a:pPr>
            <a:r>
              <a:rPr lang="en-US" sz="2000" dirty="0"/>
              <a:t>Dispute resolution through MAP</a:t>
            </a:r>
          </a:p>
          <a:p>
            <a:r>
              <a:rPr lang="en-US" sz="2000" dirty="0"/>
              <a:t>OECD guidance (April 3, 2020; Jan.21, 2021)</a:t>
            </a:r>
          </a:p>
          <a:p>
            <a:pPr marL="76200" indent="0">
              <a:buNone/>
            </a:pPr>
            <a:r>
              <a:rPr lang="en-CA" sz="1200" dirty="0"/>
              <a:t>https://www.oecd.org/coronavirus/policy-responses/updated-guidance-on-tax-treaties-and-the-impact-of-the-covid-19-pandemic-df42be07/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750FD-FC80-4EC2-9091-2145F447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A664-9289-429B-B899-0C48F966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02" y="406814"/>
            <a:ext cx="7473398" cy="665100"/>
          </a:xfrm>
        </p:spPr>
        <p:txBody>
          <a:bodyPr/>
          <a:lstStyle/>
          <a:p>
            <a:r>
              <a:rPr lang="en-US" dirty="0"/>
              <a:t>Treaty Application  - 1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4206-417B-40B0-97F8-097E2064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99" y="1272845"/>
            <a:ext cx="7817213" cy="3199827"/>
          </a:xfrm>
        </p:spPr>
        <p:txBody>
          <a:bodyPr/>
          <a:lstStyle/>
          <a:p>
            <a:r>
              <a:rPr lang="en-US" sz="2000" dirty="0"/>
              <a:t>Tax implications of “stay home” policy and travel restrictions during COVID-19</a:t>
            </a:r>
          </a:p>
          <a:p>
            <a:r>
              <a:rPr lang="en-US" sz="2000" dirty="0"/>
              <a:t>Nature of tax treaties – relieving double taxation</a:t>
            </a:r>
          </a:p>
          <a:p>
            <a:r>
              <a:rPr lang="en-US" sz="2000" dirty="0"/>
              <a:t>183-day test (similar temporal tests)</a:t>
            </a:r>
          </a:p>
          <a:p>
            <a:pPr marL="990600" lvl="1" indent="-457200">
              <a:buAutoNum type="alphaLcParenR"/>
            </a:pPr>
            <a:r>
              <a:rPr lang="en-US" sz="2000" dirty="0"/>
              <a:t>Residence of individuals (dual residency problem)</a:t>
            </a:r>
          </a:p>
          <a:p>
            <a:pPr marL="990600" lvl="1" indent="-457200">
              <a:buAutoNum type="alphaLcParenR"/>
            </a:pPr>
            <a:r>
              <a:rPr lang="en-US" sz="2000" dirty="0"/>
              <a:t>Permanent establishment (PE) or fixed base</a:t>
            </a:r>
          </a:p>
          <a:p>
            <a:pPr marL="990600" lvl="1" indent="-457200">
              <a:buAutoNum type="alphaLcParenR"/>
            </a:pPr>
            <a:r>
              <a:rPr lang="en-US" sz="2000" dirty="0"/>
              <a:t>Employment income (exemption from source country taxation)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8ED89-0207-422F-BF68-7A511761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A664-9289-429B-B899-0C48F966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5" y="326346"/>
            <a:ext cx="7473398" cy="665100"/>
          </a:xfrm>
        </p:spPr>
        <p:txBody>
          <a:bodyPr/>
          <a:lstStyle/>
          <a:p>
            <a:r>
              <a:rPr lang="en-US" dirty="0"/>
              <a:t>Treaty Application -2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4206-417B-40B0-97F8-097E2064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99" y="1207008"/>
            <a:ext cx="7817213" cy="3265664"/>
          </a:xfrm>
        </p:spPr>
        <p:txBody>
          <a:bodyPr/>
          <a:lstStyle/>
          <a:p>
            <a:r>
              <a:rPr lang="en-US" sz="2000" dirty="0"/>
              <a:t>Teleworking  during COVID-19</a:t>
            </a:r>
          </a:p>
          <a:p>
            <a:pPr lvl="1"/>
            <a:r>
              <a:rPr lang="en-US" sz="2000" dirty="0"/>
              <a:t>Corporate residence </a:t>
            </a:r>
          </a:p>
          <a:p>
            <a:pPr lvl="2"/>
            <a:r>
              <a:rPr lang="en-US" sz="2000" dirty="0"/>
              <a:t>“effective management and control” test – tiebreaker</a:t>
            </a:r>
          </a:p>
          <a:p>
            <a:pPr lvl="1"/>
            <a:r>
              <a:rPr lang="en-US" sz="2000" dirty="0"/>
              <a:t>Agency PE </a:t>
            </a:r>
          </a:p>
          <a:p>
            <a:pPr lvl="1"/>
            <a:r>
              <a:rPr lang="en-US" sz="2000" dirty="0"/>
              <a:t>OECD guidance</a:t>
            </a:r>
          </a:p>
          <a:p>
            <a:r>
              <a:rPr lang="en-US" sz="2000" dirty="0"/>
              <a:t>Treaty interpretation disputes and MAP </a:t>
            </a:r>
          </a:p>
          <a:p>
            <a:pPr marL="76200" indent="0">
              <a:buNone/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8ED89-0207-422F-BF68-7A511761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5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6591-D98B-4232-8916-7A5214C0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Beyond COVID-19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98BA-CE14-4D05-97F5-35BB15A8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bigger role for BRITACOM?</a:t>
            </a:r>
          </a:p>
          <a:p>
            <a:r>
              <a:rPr lang="en-US" dirty="0"/>
              <a:t>“Tailoring” global instruments for BRI?  </a:t>
            </a:r>
          </a:p>
          <a:p>
            <a:r>
              <a:rPr lang="en-US" dirty="0"/>
              <a:t>Growing BRITACOM membership?</a:t>
            </a:r>
          </a:p>
          <a:p>
            <a:r>
              <a:rPr lang="en-US" dirty="0"/>
              <a:t>BRI convention?</a:t>
            </a:r>
          </a:p>
          <a:p>
            <a:r>
              <a:rPr lang="en-US" dirty="0"/>
              <a:t>Dispute resolution mechanism?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400D1-E419-41D3-BB6D-A5418ECC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07567"/>
      </p:ext>
    </p:extLst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DEE3EB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323F0B1C5264EA67909E770D09200" ma:contentTypeVersion="10" ma:contentTypeDescription="Create a new document." ma:contentTypeScope="" ma:versionID="e45974610c6767f03e47e2acbcbf8b83">
  <xsd:schema xmlns:xsd="http://www.w3.org/2001/XMLSchema" xmlns:xs="http://www.w3.org/2001/XMLSchema" xmlns:p="http://schemas.microsoft.com/office/2006/metadata/properties" xmlns:ns3="70d8bc92-3e51-459c-8ce4-5ecd74a144b4" targetNamespace="http://schemas.microsoft.com/office/2006/metadata/properties" ma:root="true" ma:fieldsID="ceed0359dab9352572a9db37d714e641" ns3:_="">
    <xsd:import namespace="70d8bc92-3e51-459c-8ce4-5ecd74a14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8bc92-3e51-459c-8ce4-5ecd74a14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2B381-3AA1-4332-B54F-F0C722EEA22C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0d8bc92-3e51-459c-8ce4-5ecd74a14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79D1CF-762E-444B-A51F-B081D7882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8bc92-3e51-459c-8ce4-5ecd74a14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C595F8-F78B-4685-823A-B1BCC896C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647</Words>
  <Application>Microsoft Office PowerPoint</Application>
  <PresentationFormat>On-screen Show (16:9)</PresentationFormat>
  <Paragraphs>135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Abel</vt:lpstr>
      <vt:lpstr>Encode Sans Semi Condensed Ligh</vt:lpstr>
      <vt:lpstr>Encode Sans Semi Condensed Light</vt:lpstr>
      <vt:lpstr>Arial</vt:lpstr>
      <vt:lpstr>Calibri</vt:lpstr>
      <vt:lpstr>Pandarus template</vt:lpstr>
      <vt:lpstr>    Tax Treaties during COVID-19 and Beyond  Prof. Jinyan Li   June 24, 2021, BRITACOM Webinar </vt:lpstr>
      <vt:lpstr>Outline</vt:lpstr>
      <vt:lpstr>Tax Treaties between China and BRI Jurisdictions (https://green-bri.org/countries-of-the-belt-and-road-initiative-bri/?cookie-state-change=1624041452450; http://www.chinatax.gov.cn/chinatax/n810341/n810770/index.html</vt:lpstr>
      <vt:lpstr>1. Overview of Tax Treaties between China and BRI Jurisdictions</vt:lpstr>
      <vt:lpstr>2. COVID-19 and Tax Treaties  </vt:lpstr>
      <vt:lpstr>Treaty Application  - 1</vt:lpstr>
      <vt:lpstr>Treaty Application -2</vt:lpstr>
      <vt:lpstr>3. Beyond COVID-19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Antibodies: Lessons from the COVID-19 Pandemic for Developing More Responsive, Resilient, Coherent and Sustainable Fiscal and Tax Policy</dc:title>
  <dc:subject/>
  <dc:creator>Jinyan Li</dc:creator>
  <cp:keywords/>
  <dc:description/>
  <cp:lastModifiedBy>Jinyan Li</cp:lastModifiedBy>
  <cp:revision>76</cp:revision>
  <dcterms:modified xsi:type="dcterms:W3CDTF">2021-06-20T15:10:20Z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0x010100A5B323F0B1C5264EA67909E770D09200</vt:lpwstr>
  </property>
</Properties>
</file>